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2" d="100"/>
          <a:sy n="142" d="100"/>
        </p:scale>
        <p:origin x="-660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85B3CF-FF72-49DA-A01E-97FF7AB1F6F9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D62BADA-B88C-419C-A4A7-DD44A05DD53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658A99A-7A3B-47A1-AE1A-A558CC152FC2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50F3F09-C1CE-495E-ABA6-FD2D0CA774D6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4D269969-8E8D-4E5C-9530-4627BD438EC6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40F8F8F-C493-4F2B-A7BF-CA82BDAC797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FCC8F52-D88A-43C0-846D-69DFD6D5BA2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3B050E34-8DEA-45F2-B013-D6FE49CF88C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5862023-66D2-471F-B54D-D247808AD67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1447AFE-09EE-4F3E-919E-51F7CD4A86AF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1147D21-4FB6-4379-B737-900525351DC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C2E5C8A-3735-40F4-A32B-5B7EFFFF22C1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E12ABA4A-0A83-4A3A-B4BF-2988A90239D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0B6D6679-FDB9-47F5-83AB-1A63E54066B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18D33AD9-E081-4E87-8944-5F9AE7CD0CAB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DB62378F-41D4-4D42-80C2-41AD5C0EEFC4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2007AAE9-4356-41ED-8817-D5ED36B8FA8C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C65C9FC-61DA-4090-A930-698DD7C2707F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55350D7-9346-41BE-9904-5DCEEDE3CE76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FF4088B-962D-46D0-8FD0-DAC4EA770E1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F7FF4CC1-E7AB-43A2-9795-394AE91F71D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346D499B-5C1F-45EE-AE8D-1EE299A8C99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1EA1E2E0-2F3D-4B37-9D13-F9B76C427A9C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E4591AC-9BFB-4574-BD31-12AF5C5C57E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8880" cy="85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8880" cy="2982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124080" y="4767120"/>
            <a:ext cx="289440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6553080" y="476712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F70C7283-F331-4FF5-B6BF-92C089158721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457200" y="476712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3124080" y="4767120"/>
            <a:ext cx="289440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>
          <a:xfrm>
            <a:off x="6553080" y="476712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ru-RU" sz="1200" b="0" strike="noStrike" spc="-1">
                <a:solidFill>
                  <a:srgbClr val="8B8B8B"/>
                </a:solidFill>
                <a:latin typeface="Calibri"/>
                <a:ea typeface="DejaVu Sans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8B0B724D-5F24-4458-A169-C38989409AAB}" type="slidenum">
              <a:rPr lang="ru-RU" sz="1200" b="0" strike="noStrike" spc="-1">
                <a:solidFill>
                  <a:srgbClr val="8B8B8B"/>
                </a:solidFill>
                <a:latin typeface="Calibri"/>
                <a:ea typeface="DejaVu Sans"/>
              </a:rPr>
              <a:t>‹#›</a:t>
            </a:fld>
            <a:endParaRPr lang="ru-RU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>
          <a:xfrm>
            <a:off x="457200" y="4767120"/>
            <a:ext cx="2132640" cy="27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</a:rPr>
              <a:t>&lt;дата/время&gt;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rutube.ru/" TargetMode="Externa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g2025.edu-nv.ru/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39640" y="987480"/>
            <a:ext cx="7771320" cy="1582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 dirty="0" smtClean="0">
                <a:solidFill>
                  <a:srgbClr val="295FCC"/>
                </a:solidFill>
                <a:latin typeface="Golos Text"/>
              </a:rPr>
              <a:t>30.10.2024</a:t>
            </a:r>
            <a:r>
              <a:rPr sz="3200" dirty="0"/>
              <a:t/>
            </a:r>
            <a:br>
              <a:rPr sz="3200" dirty="0"/>
            </a:br>
            <a:r>
              <a:rPr sz="2000" dirty="0"/>
              <a:t/>
            </a:r>
            <a:br>
              <a:rPr sz="2000" dirty="0"/>
            </a:br>
            <a:r>
              <a:rPr lang="ru-RU" sz="2000" b="0" strike="noStrike" spc="-1" dirty="0">
                <a:solidFill>
                  <a:srgbClr val="295FCC"/>
                </a:solidFill>
                <a:latin typeface="Golos Text Black"/>
              </a:rPr>
              <a:t>Педагог года города Нижневартовска — 2025</a:t>
            </a:r>
            <a:endParaRPr lang="ru-RU" sz="2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619672" y="3435846"/>
            <a:ext cx="4887720" cy="73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54500" lnSpcReduction="20000"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i="1" strike="noStrike" spc="-1" dirty="0">
                <a:solidFill>
                  <a:srgbClr val="043D82"/>
                </a:solidFill>
                <a:latin typeface="Calibri"/>
              </a:rPr>
              <a:t>Д.И. </a:t>
            </a:r>
            <a:r>
              <a:rPr lang="ru-RU" sz="3200" b="0" i="1" strike="noStrike" spc="-1" dirty="0" err="1">
                <a:solidFill>
                  <a:srgbClr val="043D82"/>
                </a:solidFill>
                <a:latin typeface="Calibri"/>
              </a:rPr>
              <a:t>Шаравьев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i="1" strike="noStrike" spc="-1" dirty="0">
                <a:solidFill>
                  <a:srgbClr val="043D82"/>
                </a:solidFill>
                <a:latin typeface="Calibri"/>
              </a:rPr>
              <a:t>заместитель директора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  <a:p>
            <a:pPr indent="0" algn="r">
              <a:lnSpc>
                <a:spcPct val="100000"/>
              </a:lnSpc>
              <a:spcBef>
                <a:spcPts val="641"/>
              </a:spcBef>
              <a:buNone/>
              <a:tabLst>
                <a:tab pos="0" algn="l"/>
              </a:tabLst>
            </a:pPr>
            <a:r>
              <a:rPr lang="ru-RU" sz="3200" b="0" i="1" strike="noStrike" spc="-1" dirty="0">
                <a:solidFill>
                  <a:srgbClr val="043D82"/>
                </a:solidFill>
                <a:latin typeface="Calibri"/>
              </a:rPr>
              <a:t> МАУ г. Нижневартовска «Центр развития образования»</a:t>
            </a:r>
            <a:endParaRPr lang="ru-RU" sz="3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4572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Интернет - портфолио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1" name="Таблица 2"/>
          <p:cNvGraphicFramePr/>
          <p:nvPr/>
        </p:nvGraphicFramePr>
        <p:xfrm>
          <a:off x="1043640" y="987480"/>
          <a:ext cx="7128360" cy="3753000"/>
        </p:xfrm>
        <a:graphic>
          <a:graphicData uri="http://schemas.openxmlformats.org/drawingml/2006/table">
            <a:tbl>
              <a:tblPr/>
              <a:tblGrid>
                <a:gridCol w="1665000"/>
                <a:gridCol w="4743360"/>
                <a:gridCol w="720000"/>
              </a:tblGrid>
              <a:tr h="360000"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700" b="1" strike="noStrike" spc="-21">
                          <a:solidFill>
                            <a:schemeClr val="lt1"/>
                          </a:solidFill>
                          <a:latin typeface="Arial"/>
                        </a:rPr>
                        <a:t>Критерии</a:t>
                      </a:r>
                      <a:endParaRPr lang="ru-RU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496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700" b="1" strike="noStrike" spc="-21">
                          <a:solidFill>
                            <a:schemeClr val="lt1"/>
                          </a:solidFill>
                          <a:latin typeface="Arial"/>
                        </a:rPr>
                        <a:t>Показатели</a:t>
                      </a:r>
                      <a:endParaRPr lang="ru-RU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496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700" b="1" strike="noStrike" spc="-21">
                          <a:solidFill>
                            <a:schemeClr val="lt1"/>
                          </a:solidFill>
                          <a:latin typeface="Arial"/>
                        </a:rPr>
                        <a:t>Баллы</a:t>
                      </a:r>
                      <a:endParaRPr lang="ru-RU" sz="7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496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8842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180360" algn="l"/>
                        </a:tabLst>
                      </a:pPr>
                      <a:r>
                        <a:rPr lang="ru-RU" sz="1050" b="1" strike="noStrike" spc="-21">
                          <a:solidFill>
                            <a:schemeClr val="lt1"/>
                          </a:solidFill>
                          <a:latin typeface="Arial"/>
                        </a:rPr>
                        <a:t>1. Содержательность и практическая значимость материалов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49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1.1.Содержание материалов ориентировано на различные категории участников образовательных отношений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1.2.Содержание материалов отражает основные направления (одно или несколько) развития детей в соответствии</a:t>
                      </a:r>
                      <a:r>
                        <a:rPr sz="900"/>
                        <a:t/>
                      </a:r>
                      <a:br>
                        <a:rPr sz="900"/>
                      </a:b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с требованиями ФГОС ДО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1.3.Информационный контент, представленный для родителей (законных представителей) обучающихся, содержателен, доступен для понимания, актуален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1.4.Материалы имеют практико-ориентированный характер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1.5.Материалы представляют интерес для профессионального сообщества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1.6.Содержание материалов направлено на решение воспитательных задач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457200" algn="l"/>
                        </a:tabLst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1.7.Представлены полезные ссылки на ресурсы, посвященные вопросам дошкольного образования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49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14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496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490400">
                <a:tc>
                  <a:txBody>
                    <a:bodyPr/>
                    <a:lstStyle/>
                    <a:p>
                      <a:pPr>
                        <a:lnSpc>
                          <a:spcPts val="1199"/>
                        </a:lnSpc>
                      </a:pPr>
                      <a:r>
                        <a:rPr lang="ru-RU" sz="1050" b="1" strike="noStrike" spc="-21">
                          <a:solidFill>
                            <a:schemeClr val="lt1"/>
                          </a:solidFill>
                          <a:latin typeface="Arial"/>
                        </a:rPr>
                        <a:t>2. Характеристика ресурса</a:t>
                      </a:r>
                      <a:endParaRPr lang="ru-RU" sz="105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49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2.1.Обеспечены четкая структура представления материалов</a:t>
                      </a:r>
                      <a:r>
                        <a:rPr sz="900"/>
                        <a:t/>
                      </a:r>
                      <a:br>
                        <a:rPr sz="900"/>
                      </a:b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и удобство навигации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2.2.Предусмотрена возможность осуществления обратной связи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ts val="1199"/>
                        </a:lnSpc>
                        <a:tabLst>
                          <a:tab pos="952560" algn="l"/>
                        </a:tabLst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2.3.Используются разные формы представления информации (текстовая, числовая, графическая, аудио, видео и др.)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ts val="1199"/>
                        </a:lnSpc>
                        <a:tabLst>
                          <a:tab pos="990720" algn="l"/>
                        </a:tabLst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2.4.Материалы регулярно обновляются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990720" algn="l"/>
                        </a:tabLst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2.5.Визуальное удобство восприятия информации; стилевое единство разделов; художественное оформление; адекватность цветового решения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990720" algn="l"/>
                        </a:tabLst>
                      </a:pP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2.6.Отсутствуют орфографические, пунктуационные</a:t>
                      </a:r>
                      <a:r>
                        <a:rPr sz="900"/>
                        <a:t/>
                      </a:r>
                      <a:br>
                        <a:rPr sz="900"/>
                      </a:br>
                      <a:r>
                        <a:rPr lang="ru-RU" sz="9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и грамматические ошибки</a:t>
                      </a:r>
                      <a:endParaRPr lang="ru-RU" sz="9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4968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0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12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9680" marR="4968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4572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«ВИЗИТНАЯ КАРТОЧКА»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Прямоугольник 3"/>
          <p:cNvSpPr/>
          <p:nvPr/>
        </p:nvSpPr>
        <p:spPr>
          <a:xfrm>
            <a:off x="683640" y="1851840"/>
            <a:ext cx="8063640" cy="195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 algn="just">
              <a:lnSpc>
                <a:spcPct val="100000"/>
              </a:lnSpc>
              <a:buClr>
                <a:srgbClr val="295FCC"/>
              </a:buClr>
              <a:buFont typeface="OpenSymbol"/>
              <a:buAutoNum type="arabicPeriod"/>
            </a:pP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Ролик продолжительностью </a:t>
            </a:r>
            <a:r>
              <a:rPr lang="ru-RU" sz="2000" b="0" strike="noStrike" spc="-1">
                <a:solidFill>
                  <a:srgbClr val="FF0000"/>
                </a:solidFill>
                <a:latin typeface="Golos Text"/>
                <a:ea typeface="DejaVu Sans"/>
              </a:rPr>
              <a:t>до 3мин.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295FCC"/>
              </a:buClr>
              <a:buFont typeface="OpenSymbol"/>
              <a:buAutoNum type="arabicPeriod"/>
            </a:pPr>
            <a:r>
              <a:rPr lang="ru-RU" sz="2000" b="0" strike="noStrike" spc="-1">
                <a:solidFill>
                  <a:srgbClr val="FF0000"/>
                </a:solidFill>
                <a:latin typeface="Golos Text"/>
                <a:ea typeface="DejaVu Sans"/>
              </a:rPr>
              <a:t>Заставка </a:t>
            </a:r>
            <a:r>
              <a:rPr lang="en-US" sz="2000" b="0" strike="noStrike" spc="-1">
                <a:solidFill>
                  <a:srgbClr val="FF0000"/>
                </a:solidFill>
                <a:latin typeface="Golos Text"/>
                <a:ea typeface="DejaVu Sans"/>
              </a:rPr>
              <a:t>c </a:t>
            </a:r>
            <a:r>
              <a:rPr lang="ru-RU" sz="2000" b="0" strike="noStrike" spc="-1">
                <a:solidFill>
                  <a:srgbClr val="FF0000"/>
                </a:solidFill>
                <a:latin typeface="Golos Text"/>
                <a:ea typeface="DejaVu Sans"/>
              </a:rPr>
              <a:t>указанием организации и ФИО конкурсанта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295FCC"/>
              </a:buClr>
              <a:buFont typeface="OpenSymbol"/>
              <a:buAutoNum type="arabicPeriod"/>
            </a:pP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Разрешение – 1920*1080 </a:t>
            </a:r>
            <a:r>
              <a:rPr lang="ru-RU" sz="2000" b="0" strike="noStrike" spc="-1">
                <a:solidFill>
                  <a:srgbClr val="FF0000"/>
                </a:solidFill>
                <a:latin typeface="Golos Text"/>
                <a:ea typeface="DejaVu Sans"/>
              </a:rPr>
              <a:t>(16:9); </a:t>
            </a: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частота кадров – </a:t>
            </a:r>
            <a:r>
              <a:rPr lang="ru-RU" sz="2000" b="0" strike="noStrike" spc="-1">
                <a:solidFill>
                  <a:srgbClr val="FF0000"/>
                </a:solidFill>
                <a:latin typeface="Golos Text"/>
                <a:ea typeface="DejaVu Sans"/>
              </a:rPr>
              <a:t>25 кадров/с</a:t>
            </a: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; скорость потока – не менее 13,0 Мбит/с; кодировка – AVC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295FCC"/>
              </a:buClr>
              <a:buFont typeface="OpenSymbol"/>
              <a:buAutoNum type="arabicPeriod"/>
            </a:pP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Размещение: </a:t>
            </a:r>
            <a:r>
              <a:rPr lang="en-US" sz="2000" b="0" u="sng" strike="noStrike" spc="-1">
                <a:solidFill>
                  <a:srgbClr val="0000FF"/>
                </a:solidFill>
                <a:uFillTx/>
                <a:latin typeface="Golos Text"/>
                <a:ea typeface="DejaVu Sans"/>
                <a:hlinkClick r:id="rId2"/>
              </a:rPr>
              <a:t>https://rutube.ru</a:t>
            </a: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4572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«ВИЗИТНАЯ КАРТОЧКА» 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05" name="Таблица 1"/>
          <p:cNvGraphicFramePr/>
          <p:nvPr/>
        </p:nvGraphicFramePr>
        <p:xfrm>
          <a:off x="1331640" y="1203480"/>
          <a:ext cx="6984360" cy="3259320"/>
        </p:xfrm>
        <a:graphic>
          <a:graphicData uri="http://schemas.openxmlformats.org/drawingml/2006/table">
            <a:tbl>
              <a:tblPr/>
              <a:tblGrid>
                <a:gridCol w="2190240"/>
                <a:gridCol w="3947040"/>
                <a:gridCol w="847080"/>
              </a:tblGrid>
              <a:tr h="316800"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1000" b="1" strike="noStrike" spc="-21">
                          <a:solidFill>
                            <a:schemeClr val="lt1"/>
                          </a:solidFill>
                          <a:latin typeface="Arial"/>
                        </a:rPr>
                        <a:t>Критерии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1000" b="1" strike="noStrike" spc="-21">
                          <a:solidFill>
                            <a:schemeClr val="lt1"/>
                          </a:solidFill>
                          <a:latin typeface="Arial"/>
                        </a:rPr>
                        <a:t>Показатели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99"/>
                        </a:lnSpc>
                      </a:pPr>
                      <a:r>
                        <a:rPr lang="ru-RU" sz="1000" b="1" strike="noStrike" spc="-21">
                          <a:solidFill>
                            <a:schemeClr val="lt1"/>
                          </a:solidFill>
                          <a:latin typeface="Arial"/>
                        </a:rPr>
                        <a:t>Баллы</a:t>
                      </a:r>
                      <a:endParaRPr lang="ru-RU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</a:tr>
              <a:tr h="15094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100" b="1" strike="noStrike" spc="-21">
                          <a:solidFill>
                            <a:schemeClr val="lt1"/>
                          </a:solidFill>
                          <a:latin typeface="Arial"/>
                        </a:rPr>
                        <a:t>1. Информативность и содержательность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1.1.Демонстрируются профессиональные достижения педагога в работе с воспитанниками, родителями (законными представителями) воспитанников, коллегами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1.2.Демонстрируются интересы и увлечения педагога, связанные с профессиональной деятельностью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1.3.Демонстрируется индивидуальный стиль профессиональной деятельности и оригинальность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6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  <a:tr h="1173960">
                <a:tc>
                  <a:txBody>
                    <a:bodyPr/>
                    <a:lstStyle/>
                    <a:p>
                      <a:pPr>
                        <a:lnSpc>
                          <a:spcPts val="1199"/>
                        </a:lnSpc>
                      </a:pPr>
                      <a:r>
                        <a:rPr lang="ru-RU" sz="1100" b="1" strike="noStrike" spc="-21">
                          <a:solidFill>
                            <a:schemeClr val="lt1"/>
                          </a:solidFill>
                          <a:latin typeface="Arial"/>
                        </a:rPr>
                        <a:t>2. Представление информации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2.1.Соблюдается соответствие видеоряда содержанию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2.2.Качество видеоряда, звука, сочетание цветовых и световых эффектов, синхронизация музыки и изображения, видеопереходы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2.3.Видеоряд, композиция и содержание интересны</a:t>
                      </a:r>
                      <a:r>
                        <a:rPr sz="1100"/>
                        <a:t/>
                      </a:r>
                      <a:br>
                        <a:rPr sz="1100"/>
                      </a:b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и оригинальны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6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3"/>
                    </a:solidFill>
                  </a:tcPr>
                </a:tc>
              </a:tr>
              <a:tr h="16740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ru-RU" sz="1100" b="1" strike="noStrike" spc="-1">
                          <a:solidFill>
                            <a:schemeClr val="lt1"/>
                          </a:solidFill>
                          <a:latin typeface="Arial"/>
                        </a:rPr>
                        <a:t>Максимальный общий балл: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chemeClr val="dk1"/>
                          </a:solidFill>
                          <a:latin typeface="Arial"/>
                        </a:rPr>
                        <a:t>12</a:t>
                      </a:r>
                      <a:endParaRPr lang="ru-RU" sz="11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rgbClr val="D0D8E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295FCC"/>
                </a:solidFill>
                <a:latin typeface="Golos Text"/>
              </a:rPr>
              <a:t>Разное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Прямоугольник 2"/>
          <p:cNvSpPr/>
          <p:nvPr/>
        </p:nvSpPr>
        <p:spPr>
          <a:xfrm>
            <a:off x="1475640" y="1856520"/>
            <a:ext cx="59756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Ответы на вопросы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1" strike="noStrike" spc="-1">
                <a:solidFill>
                  <a:srgbClr val="295FCC"/>
                </a:solidFill>
                <a:latin typeface="Golos Text"/>
              </a:rPr>
              <a:t>Алгоритм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Прямоугольник 3"/>
          <p:cNvSpPr/>
          <p:nvPr/>
        </p:nvSpPr>
        <p:spPr>
          <a:xfrm>
            <a:off x="755640" y="1563480"/>
            <a:ext cx="8063640" cy="2259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 algn="just">
              <a:lnSpc>
                <a:spcPct val="100000"/>
              </a:lnSpc>
              <a:buClr>
                <a:srgbClr val="295FCC"/>
              </a:buClr>
              <a:buFont typeface="OpenSymbol"/>
              <a:buAutoNum type="arabicPeriod"/>
            </a:pP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Регистрация на сайте: </a:t>
            </a:r>
            <a:r>
              <a:rPr lang="en-US" sz="2000" b="0" u="sng" strike="noStrike" spc="-1">
                <a:solidFill>
                  <a:srgbClr val="0000FF"/>
                </a:solidFill>
                <a:uFillTx/>
                <a:latin typeface="Golos Text"/>
                <a:ea typeface="DejaVu Sans"/>
                <a:hlinkClick r:id="rId2"/>
              </a:rPr>
              <a:t>https://pg2025.edu-nv.ru</a:t>
            </a: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 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n-US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	</a:t>
            </a:r>
            <a:r>
              <a:rPr lang="ru-RU" sz="14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(если ранее участвовали, вспомнить или восстановить пароль)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295FCC"/>
              </a:buClr>
              <a:buFont typeface="Arial"/>
              <a:buAutoNum type="arabicPeriod" startAt="2"/>
            </a:pP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Заполнение форм и подготовка файлов и ссылок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295FCC"/>
              </a:buClr>
              <a:buFont typeface="OpenSymbol"/>
              <a:buAutoNum type="arabicPeriod" startAt="2"/>
            </a:pP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Размещаем материалы на </a:t>
            </a:r>
            <a:r>
              <a:rPr lang="ru-RU" sz="2000" b="0" strike="noStrike" spc="-1">
                <a:solidFill>
                  <a:srgbClr val="FF0000"/>
                </a:solidFill>
                <a:latin typeface="Golos Text"/>
                <a:ea typeface="DejaVu Sans"/>
              </a:rPr>
              <a:t>публичных</a:t>
            </a: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 облачных сервисах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	</a:t>
            </a:r>
            <a:r>
              <a:rPr lang="ru-RU" sz="14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(текстовые, видео и др. на отечественных ресурсах Яндекс, </a:t>
            </a:r>
            <a:r>
              <a:rPr lang="en-US" sz="14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Mail, VK </a:t>
            </a:r>
            <a:r>
              <a:rPr lang="ru-RU" sz="14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и др.)</a:t>
            </a:r>
            <a:endParaRPr lang="ru-RU" sz="14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295FCC"/>
              </a:buClr>
              <a:buFont typeface="Arial"/>
              <a:buAutoNum type="arabicPeriod" startAt="4"/>
            </a:pP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Добавить запись в выбранное конкурсное испытание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  <a:p>
            <a:pPr marL="457200" indent="-457200" algn="just">
              <a:lnSpc>
                <a:spcPct val="100000"/>
              </a:lnSpc>
              <a:buClr>
                <a:srgbClr val="295FCC"/>
              </a:buClr>
              <a:buFont typeface="OpenSymbol"/>
              <a:buAutoNum type="arabicPeriod" startAt="4"/>
            </a:pPr>
            <a:r>
              <a:rPr lang="ru-RU" sz="20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Возможность редактировать запись до 10.11.2024г.</a:t>
            </a:r>
            <a:endParaRPr lang="ru-RU" sz="2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4572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Авторизация, регистрация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7" name="Рисунок 1"/>
          <p:cNvPicPr/>
          <p:nvPr/>
        </p:nvPicPr>
        <p:blipFill>
          <a:blip r:embed="rId2"/>
          <a:stretch/>
        </p:blipFill>
        <p:spPr>
          <a:xfrm>
            <a:off x="1187640" y="1059480"/>
            <a:ext cx="6814080" cy="3525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4572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Размещение материалов участника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89" name="Рисунок 3"/>
          <p:cNvPicPr/>
          <p:nvPr/>
        </p:nvPicPr>
        <p:blipFill>
          <a:blip r:embed="rId2"/>
          <a:stretch/>
        </p:blipFill>
        <p:spPr>
          <a:xfrm>
            <a:off x="357120" y="1347480"/>
            <a:ext cx="8429400" cy="2895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4572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Размещение материалов участника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1" name="Рисунок 1"/>
          <p:cNvPicPr/>
          <p:nvPr/>
        </p:nvPicPr>
        <p:blipFill>
          <a:blip r:embed="rId2"/>
          <a:stretch/>
        </p:blipFill>
        <p:spPr>
          <a:xfrm>
            <a:off x="203760" y="1275480"/>
            <a:ext cx="8753040" cy="3114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4572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Размещение материалов участника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3" name="Рисунок 1"/>
          <p:cNvPicPr/>
          <p:nvPr/>
        </p:nvPicPr>
        <p:blipFill>
          <a:blip r:embed="rId2"/>
          <a:stretch/>
        </p:blipFill>
        <p:spPr>
          <a:xfrm>
            <a:off x="323640" y="843480"/>
            <a:ext cx="6922800" cy="40176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4572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Размещение материалов участника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5" name="Рисунок 1"/>
          <p:cNvPicPr/>
          <p:nvPr/>
        </p:nvPicPr>
        <p:blipFill>
          <a:blip r:embed="rId2"/>
          <a:stretch/>
        </p:blipFill>
        <p:spPr>
          <a:xfrm>
            <a:off x="683640" y="809280"/>
            <a:ext cx="7164000" cy="402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4572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Размещение материалов участника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7" name="Рисунок 2"/>
          <p:cNvPicPr/>
          <p:nvPr/>
        </p:nvPicPr>
        <p:blipFill>
          <a:blip r:embed="rId2"/>
          <a:stretch/>
        </p:blipFill>
        <p:spPr>
          <a:xfrm>
            <a:off x="611640" y="1131480"/>
            <a:ext cx="7684560" cy="325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205920"/>
            <a:ext cx="8228520" cy="856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rmAutofit/>
          </a:bodyPr>
          <a:lstStyle/>
          <a:p>
            <a:pPr marL="457200"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ru-RU" sz="3200" b="0" strike="noStrike" spc="-1">
                <a:solidFill>
                  <a:srgbClr val="295FCC"/>
                </a:solidFill>
                <a:latin typeface="Golos Text"/>
                <a:ea typeface="DejaVu Sans"/>
              </a:rPr>
              <a:t>Размещение материалов участника</a:t>
            </a:r>
            <a:endParaRPr lang="ru-RU" sz="32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99" name="Рисунок 1"/>
          <p:cNvPicPr/>
          <p:nvPr/>
        </p:nvPicPr>
        <p:blipFill>
          <a:blip r:embed="rId2"/>
          <a:stretch/>
        </p:blipFill>
        <p:spPr>
          <a:xfrm>
            <a:off x="1331640" y="987480"/>
            <a:ext cx="6539400" cy="37954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1977</TotalTime>
  <Words>212</Words>
  <Application>Microsoft Office PowerPoint</Application>
  <PresentationFormat>Экран (16:9)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Тема Office</vt:lpstr>
      <vt:lpstr>30.10.2024  Педагог года города Нижневартовска — 2025</vt:lpstr>
      <vt:lpstr>Алгоритм</vt:lpstr>
      <vt:lpstr>Авторизация, регистрация</vt:lpstr>
      <vt:lpstr>Размещение материалов участника</vt:lpstr>
      <vt:lpstr>Размещение материалов участника</vt:lpstr>
      <vt:lpstr>Размещение материалов участника</vt:lpstr>
      <vt:lpstr>Размещение материалов участника</vt:lpstr>
      <vt:lpstr>Размещение материалов участника</vt:lpstr>
      <vt:lpstr>Размещение материалов участника</vt:lpstr>
      <vt:lpstr>Интернет - портфолио</vt:lpstr>
      <vt:lpstr>«ВИЗИТНАЯ КАРТОЧКА» </vt:lpstr>
      <vt:lpstr>«ВИЗИТНАЯ КАРТОЧКА» </vt:lpstr>
      <vt:lpstr>Разное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Роман Гостев</dc:creator>
  <dc:description/>
  <cp:lastModifiedBy>nommaner</cp:lastModifiedBy>
  <cp:revision>102</cp:revision>
  <dcterms:created xsi:type="dcterms:W3CDTF">2022-01-20T06:10:44Z</dcterms:created>
  <dcterms:modified xsi:type="dcterms:W3CDTF">2024-10-30T09:01:55Z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(16:9)</vt:lpwstr>
  </property>
  <property fmtid="{D5CDD505-2E9C-101B-9397-08002B2CF9AE}" pid="3" name="Slides">
    <vt:i4>13</vt:i4>
  </property>
</Properties>
</file>